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3" r:id="rId2"/>
    <p:sldId id="276" r:id="rId3"/>
    <p:sldId id="272" r:id="rId4"/>
    <p:sldId id="271" r:id="rId5"/>
    <p:sldId id="275" r:id="rId6"/>
    <p:sldId id="277" r:id="rId7"/>
    <p:sldId id="287" r:id="rId8"/>
    <p:sldId id="279" r:id="rId9"/>
    <p:sldId id="285" r:id="rId10"/>
    <p:sldId id="280" r:id="rId11"/>
    <p:sldId id="284" r:id="rId12"/>
    <p:sldId id="282" r:id="rId13"/>
    <p:sldId id="281" r:id="rId14"/>
    <p:sldId id="283" r:id="rId15"/>
    <p:sldId id="286" r:id="rId16"/>
    <p:sldId id="270" r:id="rId17"/>
  </p:sldIdLst>
  <p:sldSz cx="10688638" cy="7562850"/>
  <p:notesSz cx="6858000" cy="9144000"/>
  <p:defaultTextStyle>
    <a:defPPr>
      <a:defRPr lang="fr-FR"/>
    </a:defPPr>
    <a:lvl1pPr marL="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86272" autoAdjust="0"/>
  </p:normalViewPr>
  <p:slideViewPr>
    <p:cSldViewPr snapToGrid="0" snapToObjects="1">
      <p:cViewPr>
        <p:scale>
          <a:sx n="80" d="100"/>
          <a:sy n="80" d="100"/>
        </p:scale>
        <p:origin x="-642" y="792"/>
      </p:cViewPr>
      <p:guideLst>
        <p:guide orient="horz" pos="2382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E001EX01207.comptes.diplomatie.gouv.fr\Groupes\DGM\DDD\DEV\DGM_ECODEV_DEV\P&#244;le%20STRAT\5.%20Efficacit&#233;%20de%20l'aide\Instructions%20et%20notes\Notes%20de%20fond\R&#233;flexion%20efficacit&#233;%20de%20l'aide\France%20Busa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E001EX01207.comptes.diplomatie.gouv.fr\Groupes\DGM\DDD\DEV\DGM_ECODEV_DEV\P&#244;le%20STRAT\5.%20Efficacit&#233;%20de%20l'aide\Instructions%20et%20notes\Notes%20de%20fond\R&#233;flexion%20efficacit&#233;%20de%20l'aide\France%20Busa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E001EX01207.comptes.diplomatie.gouv.fr\Groupes\DGM\DDD\DEV\DGM_ECODEV_DEV\P&#244;le%20STRAT\5.%20Efficacit&#233;%20de%20l'aide\Instructions%20et%20notes\Notes%20de%20fond\R&#233;flexion%20efficacit&#233;%20de%20l'aide\France%20Busa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Feuil1!$B$2</c:f>
              <c:strCache>
                <c:ptCount val="1"/>
                <c:pt idx="0">
                  <c:v>France 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Feuil1!$A$3:$A$6</c:f>
              <c:strCache>
                <c:ptCount val="4"/>
                <c:pt idx="0">
                  <c:v>Alignment of new interventions to national priorities </c:v>
                </c:pt>
                <c:pt idx="1">
                  <c:v>Aid is untied </c:v>
                </c:pt>
                <c:pt idx="2">
                  <c:v>Use of country systems </c:v>
                </c:pt>
                <c:pt idx="3">
                  <c:v>Predictability </c:v>
                </c:pt>
              </c:strCache>
            </c:strRef>
          </c:cat>
          <c:val>
            <c:numRef>
              <c:f>Feuil1!$B$3:$B$6</c:f>
              <c:numCache>
                <c:formatCode>0.00%</c:formatCode>
                <c:ptCount val="4"/>
                <c:pt idx="0">
                  <c:v>0.90300000000000002</c:v>
                </c:pt>
                <c:pt idx="1">
                  <c:v>0.92300000000000004</c:v>
                </c:pt>
                <c:pt idx="2">
                  <c:v>0.67300000000000004</c:v>
                </c:pt>
                <c:pt idx="3">
                  <c:v>0.58699999999999997</c:v>
                </c:pt>
              </c:numCache>
            </c:numRef>
          </c:val>
        </c:ser>
        <c:ser>
          <c:idx val="1"/>
          <c:order val="1"/>
          <c:tx>
            <c:strRef>
              <c:f>Feuil1!$C$2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cat>
            <c:strRef>
              <c:f>Feuil1!$A$3:$A$6</c:f>
              <c:strCache>
                <c:ptCount val="4"/>
                <c:pt idx="0">
                  <c:v>Alignment of new interventions to national priorities </c:v>
                </c:pt>
                <c:pt idx="1">
                  <c:v>Aid is untied </c:v>
                </c:pt>
                <c:pt idx="2">
                  <c:v>Use of country systems </c:v>
                </c:pt>
                <c:pt idx="3">
                  <c:v>Predictability </c:v>
                </c:pt>
              </c:strCache>
            </c:strRef>
          </c:cat>
          <c:val>
            <c:numRef>
              <c:f>Feuil1!$C$3:$C$6</c:f>
              <c:numCache>
                <c:formatCode>0.00%</c:formatCode>
                <c:ptCount val="4"/>
                <c:pt idx="0" formatCode="0%">
                  <c:v>0.84</c:v>
                </c:pt>
                <c:pt idx="1">
                  <c:v>0.78400000000000003</c:v>
                </c:pt>
                <c:pt idx="2" formatCode="0%">
                  <c:v>0.501</c:v>
                </c:pt>
                <c:pt idx="3">
                  <c:v>0.71299999999999997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155776"/>
        <c:axId val="100157312"/>
      </c:barChart>
      <c:catAx>
        <c:axId val="10015577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fr-FR"/>
          </a:p>
        </c:txPr>
        <c:crossAx val="100157312"/>
        <c:crosses val="autoZero"/>
        <c:auto val="1"/>
        <c:lblAlgn val="ctr"/>
        <c:lblOffset val="100"/>
        <c:noMultiLvlLbl val="0"/>
      </c:catAx>
      <c:valAx>
        <c:axId val="100157312"/>
        <c:scaling>
          <c:orientation val="minMax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fr-FR"/>
          </a:p>
        </c:txPr>
        <c:crossAx val="10015577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Feuil1!$A$23</c:f>
              <c:strCache>
                <c:ptCount val="1"/>
                <c:pt idx="0">
                  <c:v>France</c:v>
                </c:pt>
              </c:strCache>
            </c:strRef>
          </c:tx>
          <c:spPr>
            <a:ln w="88900">
              <a:solidFill>
                <a:schemeClr val="accent5">
                  <a:lumMod val="75000"/>
                </a:schemeClr>
              </a:solidFill>
            </a:ln>
          </c:spPr>
          <c:marker>
            <c:symbol val="none"/>
          </c:marker>
          <c:dPt>
            <c:idx val="1"/>
            <c:bubble3D val="0"/>
          </c:dPt>
          <c:cat>
            <c:numRef>
              <c:f>Feuil1!$B$22:$C$22</c:f>
              <c:numCache>
                <c:formatCode>General</c:formatCode>
                <c:ptCount val="2"/>
                <c:pt idx="0">
                  <c:v>2010</c:v>
                </c:pt>
                <c:pt idx="1">
                  <c:v>2016</c:v>
                </c:pt>
              </c:numCache>
            </c:numRef>
          </c:cat>
          <c:val>
            <c:numRef>
              <c:f>Feuil1!$B$23:$C$23</c:f>
              <c:numCache>
                <c:formatCode>0.00%</c:formatCode>
                <c:ptCount val="2"/>
                <c:pt idx="0" formatCode="0%">
                  <c:v>0.82</c:v>
                </c:pt>
                <c:pt idx="1">
                  <c:v>0.58699999999999997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Feuil1!$A$24</c:f>
              <c:strCache>
                <c:ptCount val="1"/>
                <c:pt idx="0">
                  <c:v>Total</c:v>
                </c:pt>
              </c:strCache>
            </c:strRef>
          </c:tx>
          <c:spPr>
            <a:ln w="50800">
              <a:solidFill>
                <a:schemeClr val="accent1">
                  <a:lumMod val="75000"/>
                </a:schemeClr>
              </a:solidFill>
            </a:ln>
          </c:spPr>
          <c:marker>
            <c:symbol val="none"/>
          </c:marker>
          <c:dPt>
            <c:idx val="1"/>
            <c:bubble3D val="0"/>
            <c:spPr>
              <a:ln w="88900">
                <a:solidFill>
                  <a:schemeClr val="accent1">
                    <a:lumMod val="75000"/>
                  </a:schemeClr>
                </a:solidFill>
              </a:ln>
            </c:spPr>
          </c:dPt>
          <c:cat>
            <c:numRef>
              <c:f>Feuil1!$B$22:$C$22</c:f>
              <c:numCache>
                <c:formatCode>General</c:formatCode>
                <c:ptCount val="2"/>
                <c:pt idx="0">
                  <c:v>2010</c:v>
                </c:pt>
                <c:pt idx="1">
                  <c:v>2016</c:v>
                </c:pt>
              </c:numCache>
            </c:numRef>
          </c:cat>
          <c:val>
            <c:numRef>
              <c:f>Feuil1!$B$24:$C$24</c:f>
              <c:numCache>
                <c:formatCode>0.00%</c:formatCode>
                <c:ptCount val="2"/>
                <c:pt idx="0">
                  <c:v>0.7</c:v>
                </c:pt>
                <c:pt idx="1">
                  <c:v>0.71299999999999997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174848"/>
        <c:axId val="100188928"/>
      </c:lineChart>
      <c:catAx>
        <c:axId val="100174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0188928"/>
        <c:crosses val="autoZero"/>
        <c:auto val="1"/>
        <c:lblAlgn val="ctr"/>
        <c:lblOffset val="100"/>
        <c:noMultiLvlLbl val="0"/>
      </c:catAx>
      <c:valAx>
        <c:axId val="1001889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01748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596164734886715"/>
          <c:y val="0.3790179352580928"/>
          <c:w val="0.14403835265113285"/>
          <c:h val="0.16620655372623877"/>
        </c:manualLayout>
      </c:layout>
      <c:overlay val="0"/>
      <c:spPr>
        <a:noFill/>
        <a:ln>
          <a:noFill/>
        </a:ln>
      </c:spPr>
    </c:legend>
    <c:plotVisOnly val="1"/>
    <c:dispBlanksAs val="gap"/>
    <c:showDLblsOverMax val="0"/>
  </c:chart>
  <c:txPr>
    <a:bodyPr/>
    <a:lstStyle/>
    <a:p>
      <a:pPr>
        <a:defRPr sz="1800" b="1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Feuil1!$B$35</c:f>
              <c:strCache>
                <c:ptCount val="1"/>
                <c:pt idx="0">
                  <c:v>France 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Feuil1!$A$36:$A$37</c:f>
              <c:strCache>
                <c:ptCount val="2"/>
                <c:pt idx="0">
                  <c:v>Alignment of new interventions to national priorities </c:v>
                </c:pt>
                <c:pt idx="1">
                  <c:v>Use of country systems </c:v>
                </c:pt>
              </c:strCache>
            </c:strRef>
          </c:cat>
          <c:val>
            <c:numRef>
              <c:f>Feuil1!$B$36:$B$37</c:f>
              <c:numCache>
                <c:formatCode>0.00%</c:formatCode>
                <c:ptCount val="2"/>
                <c:pt idx="0">
                  <c:v>0.90300000000000002</c:v>
                </c:pt>
                <c:pt idx="1">
                  <c:v>0.67300000000000004</c:v>
                </c:pt>
              </c:numCache>
            </c:numRef>
          </c:val>
        </c:ser>
        <c:ser>
          <c:idx val="1"/>
          <c:order val="1"/>
          <c:tx>
            <c:strRef>
              <c:f>Feuil1!$C$35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cat>
            <c:strRef>
              <c:f>Feuil1!$A$36:$A$37</c:f>
              <c:strCache>
                <c:ptCount val="2"/>
                <c:pt idx="0">
                  <c:v>Alignment of new interventions to national priorities </c:v>
                </c:pt>
                <c:pt idx="1">
                  <c:v>Use of country systems </c:v>
                </c:pt>
              </c:strCache>
            </c:strRef>
          </c:cat>
          <c:val>
            <c:numRef>
              <c:f>Feuil1!$C$36:$C$37</c:f>
              <c:numCache>
                <c:formatCode>0%</c:formatCode>
                <c:ptCount val="2"/>
                <c:pt idx="0">
                  <c:v>0.84</c:v>
                </c:pt>
                <c:pt idx="1">
                  <c:v>0.501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245504"/>
        <c:axId val="100247040"/>
      </c:barChart>
      <c:catAx>
        <c:axId val="10024550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fr-FR"/>
          </a:p>
        </c:txPr>
        <c:crossAx val="100247040"/>
        <c:crosses val="autoZero"/>
        <c:auto val="1"/>
        <c:lblAlgn val="ctr"/>
        <c:lblOffset val="100"/>
        <c:noMultiLvlLbl val="0"/>
      </c:catAx>
      <c:valAx>
        <c:axId val="100247040"/>
        <c:scaling>
          <c:orientation val="minMax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fr-FR"/>
          </a:p>
        </c:txPr>
        <c:crossAx val="1002455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 b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>
              <a:latin typeface="Verdana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72F39-11E2-1C4E-AB10-775CAA0E2B7A}" type="datetimeFigureOut">
              <a:rPr lang="fr-FR" smtClean="0">
                <a:latin typeface="Verdana"/>
              </a:rPr>
              <a:t>02/03/2018</a:t>
            </a:fld>
            <a:endParaRPr lang="fr-FR" dirty="0">
              <a:latin typeface="Verdana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>
              <a:latin typeface="Verdana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A633B-521A-0E4B-88C1-C4591DE3FF8E}" type="slidenum">
              <a:rPr lang="fr-FR" smtClean="0">
                <a:latin typeface="Verdana"/>
              </a:rPr>
              <a:t>‹N°›</a:t>
            </a:fld>
            <a:endParaRPr lang="fr-FR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064569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CC9F6-D2B0-4EDE-973C-CEC0E83E6C14}" type="datetimeFigureOut">
              <a:rPr lang="fr-FR" smtClean="0"/>
              <a:t>02/03/2018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50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CF819-F8BB-4165-BF95-C57F213F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7927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CF819-F8BB-4165-BF95-C57F213F8F8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4749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CF819-F8BB-4165-BF95-C57F213F8F8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607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CF819-F8BB-4165-BF95-C57F213F8F8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6221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Donors base their overall support on partner countries’ national development strategies, institutions and procedures.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CF819-F8BB-4165-BF95-C57F213F8F8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590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Donors base their overall support on partner countries’ national development strategies, institutions and procedures.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CF819-F8BB-4165-BF95-C57F213F8F8F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590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CF819-F8BB-4165-BF95-C57F213F8F8F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3734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CF819-F8BB-4165-BF95-C57F213F8F8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746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9565" y="2566899"/>
            <a:ext cx="9085342" cy="1502066"/>
          </a:xfrm>
        </p:spPr>
        <p:txBody>
          <a:bodyPr anchor="t"/>
          <a:lstStyle>
            <a:lvl1pPr algn="r">
              <a:defRPr sz="4600" b="1" cap="all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29565" y="4441430"/>
            <a:ext cx="9085342" cy="1654373"/>
          </a:xfrm>
        </p:spPr>
        <p:txBody>
          <a:bodyPr anchor="t" anchorCtr="0"/>
          <a:lstStyle>
            <a:lvl1pPr marL="0" indent="0" algn="r">
              <a:buNone/>
              <a:defRPr sz="2300">
                <a:solidFill>
                  <a:schemeClr val="bg1"/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9435663" y="4134102"/>
            <a:ext cx="485847" cy="1108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429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rcalai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9565" y="2566899"/>
            <a:ext cx="9085342" cy="1502066"/>
          </a:xfrm>
        </p:spPr>
        <p:txBody>
          <a:bodyPr anchor="t"/>
          <a:lstStyle>
            <a:lvl1pPr algn="l">
              <a:defRPr sz="4600" b="1" cap="all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29565" y="912526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2673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ge classique - fond clair MAEDI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 i="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4432" y="1764666"/>
            <a:ext cx="9619774" cy="527609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417698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ge classique - fond bleu MAEDI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 i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4432" y="1764666"/>
            <a:ext cx="9619774" cy="527609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77169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5344285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37565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3" r:id="rId3"/>
    <p:sldLayoutId id="2147483650" r:id="rId4"/>
  </p:sldLayoutIdLst>
  <p:timing>
    <p:tnLst>
      <p:par>
        <p:cTn id="1" dur="indefinite" restart="never" nodeType="tmRoot"/>
      </p:par>
    </p:tnLst>
  </p:timing>
  <p:txStyles>
    <p:titleStyle>
      <a:lvl1pPr algn="l" defTabSz="521437" rtl="0" eaLnBrk="1" latinLnBrk="0" hangingPunct="1">
        <a:spcBef>
          <a:spcPct val="0"/>
        </a:spcBef>
        <a:buNone/>
        <a:defRPr sz="4000" b="1" i="0" u="none" kern="1200" cap="all" baseline="0">
          <a:solidFill>
            <a:schemeClr val="tx2"/>
          </a:solidFill>
          <a:latin typeface="Verdana"/>
          <a:ea typeface="+mj-ea"/>
          <a:cs typeface="+mj-cs"/>
        </a:defRPr>
      </a:lvl1pPr>
    </p:titleStyle>
    <p:bodyStyle>
      <a:lvl1pPr marL="0" indent="0" algn="l" defTabSz="521437" rtl="0" eaLnBrk="1" latinLnBrk="0" hangingPunct="1">
        <a:lnSpc>
          <a:spcPct val="100000"/>
        </a:lnSpc>
        <a:spcBef>
          <a:spcPct val="20000"/>
        </a:spcBef>
        <a:buFont typeface="Arial"/>
        <a:buNone/>
        <a:defRPr sz="2800" b="0" i="0" kern="1200">
          <a:solidFill>
            <a:schemeClr val="tx1"/>
          </a:solidFill>
          <a:latin typeface="Verdana"/>
          <a:ea typeface="+mn-ea"/>
          <a:cs typeface="+mn-cs"/>
        </a:defRPr>
      </a:lvl1pPr>
      <a:lvl2pPr marL="847334" indent="-325898" algn="l" defTabSz="521437" rtl="0" eaLnBrk="1" latinLnBrk="0" hangingPunct="1">
        <a:lnSpc>
          <a:spcPct val="100000"/>
        </a:lnSpc>
        <a:spcBef>
          <a:spcPct val="20000"/>
        </a:spcBef>
        <a:buFont typeface="Arial"/>
        <a:buChar char="–"/>
        <a:defRPr sz="3200" b="0" i="0" kern="1200">
          <a:solidFill>
            <a:schemeClr val="bg1"/>
          </a:solidFill>
          <a:latin typeface="Verdana"/>
          <a:ea typeface="+mn-ea"/>
          <a:cs typeface="+mn-cs"/>
        </a:defRPr>
      </a:lvl2pPr>
      <a:lvl3pPr marL="1303592" indent="-260718" algn="l" defTabSz="521437" rtl="0" eaLnBrk="1" latinLnBrk="0" hangingPunct="1">
        <a:lnSpc>
          <a:spcPct val="100000"/>
        </a:lnSpc>
        <a:spcBef>
          <a:spcPct val="20000"/>
        </a:spcBef>
        <a:buFont typeface="Arial"/>
        <a:buChar char="•"/>
        <a:defRPr sz="2700" b="0" i="0" kern="1200">
          <a:solidFill>
            <a:schemeClr val="bg1"/>
          </a:solidFill>
          <a:latin typeface="Verdana"/>
          <a:ea typeface="+mn-ea"/>
          <a:cs typeface="+mn-cs"/>
        </a:defRPr>
      </a:lvl3pPr>
      <a:lvl4pPr marL="1825028" indent="-260718" algn="l" defTabSz="521437" rtl="0" eaLnBrk="1" latinLnBrk="0" hangingPunct="1">
        <a:lnSpc>
          <a:spcPct val="100000"/>
        </a:lnSpc>
        <a:spcBef>
          <a:spcPct val="20000"/>
        </a:spcBef>
        <a:buFont typeface="Arial"/>
        <a:buChar char="–"/>
        <a:defRPr sz="2300" b="0" i="0" kern="1200">
          <a:solidFill>
            <a:schemeClr val="bg1"/>
          </a:solidFill>
          <a:latin typeface="Verdana"/>
          <a:ea typeface="+mn-ea"/>
          <a:cs typeface="+mn-cs"/>
        </a:defRPr>
      </a:lvl4pPr>
      <a:lvl5pPr marL="2346465" indent="-260718" algn="l" defTabSz="521437" rtl="0" eaLnBrk="1" latinLnBrk="0" hangingPunct="1">
        <a:lnSpc>
          <a:spcPct val="100000"/>
        </a:lnSpc>
        <a:spcBef>
          <a:spcPct val="20000"/>
        </a:spcBef>
        <a:buFont typeface="Arial"/>
        <a:buChar char="»"/>
        <a:defRPr sz="2300" b="0" i="0" kern="1200">
          <a:solidFill>
            <a:schemeClr val="bg1"/>
          </a:solidFill>
          <a:latin typeface="Verdana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Making sense of the aid effectiveness </a:t>
            </a:r>
            <a:r>
              <a:rPr lang="en-US" sz="3400" dirty="0" smtClean="0"/>
              <a:t>agenda</a:t>
            </a:r>
            <a:endParaRPr lang="fr-FR" sz="34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27888" y="4607300"/>
            <a:ext cx="9085342" cy="613629"/>
          </a:xfrm>
        </p:spPr>
        <p:txBody>
          <a:bodyPr/>
          <a:lstStyle/>
          <a:p>
            <a:r>
              <a:rPr lang="en-US" sz="2400" dirty="0" smtClean="0"/>
              <a:t>France’s new approach </a:t>
            </a:r>
            <a:r>
              <a:rPr lang="en-US" sz="2400" dirty="0"/>
              <a:t>to development cooperation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986116" y="5633884"/>
            <a:ext cx="8209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Verdana"/>
              </a:rPr>
              <a:t>Jérémie </a:t>
            </a:r>
            <a:r>
              <a:rPr lang="en-US" sz="2400" dirty="0" smtClean="0">
                <a:solidFill>
                  <a:schemeClr val="bg1"/>
                </a:solidFill>
                <a:latin typeface="Verdana"/>
              </a:rPr>
              <a:t>PETIT </a:t>
            </a:r>
          </a:p>
          <a:p>
            <a:pPr algn="r"/>
            <a:r>
              <a:rPr lang="en-US" sz="2400" dirty="0" smtClean="0">
                <a:solidFill>
                  <a:schemeClr val="bg1"/>
                </a:solidFill>
                <a:latin typeface="Verdana"/>
              </a:rPr>
              <a:t>Head </a:t>
            </a:r>
            <a:r>
              <a:rPr lang="en-US" sz="2400" dirty="0">
                <a:solidFill>
                  <a:schemeClr val="bg1"/>
                </a:solidFill>
                <a:latin typeface="Verdana"/>
              </a:rPr>
              <a:t>of </a:t>
            </a:r>
            <a:r>
              <a:rPr lang="en-US" sz="2400" dirty="0" smtClean="0">
                <a:solidFill>
                  <a:schemeClr val="bg1"/>
                </a:solidFill>
                <a:latin typeface="Verdana"/>
              </a:rPr>
              <a:t>unit : Official </a:t>
            </a:r>
            <a:r>
              <a:rPr lang="en-US" sz="2400" dirty="0">
                <a:solidFill>
                  <a:schemeClr val="bg1"/>
                </a:solidFill>
                <a:latin typeface="Verdana"/>
              </a:rPr>
              <a:t>development </a:t>
            </a:r>
            <a:r>
              <a:rPr lang="en-US" sz="2400" dirty="0" smtClean="0">
                <a:solidFill>
                  <a:schemeClr val="bg1"/>
                </a:solidFill>
                <a:latin typeface="Verdana"/>
              </a:rPr>
              <a:t>assistance</a:t>
            </a:r>
          </a:p>
          <a:p>
            <a:pPr algn="r"/>
            <a:r>
              <a:rPr lang="en-US" sz="2400" dirty="0">
                <a:solidFill>
                  <a:schemeClr val="bg1"/>
                </a:solidFill>
                <a:latin typeface="Verdana"/>
              </a:rPr>
              <a:t>French Ministry for Europe and Foreign Affairs </a:t>
            </a:r>
            <a:r>
              <a:rPr lang="en-US" sz="2400" dirty="0" smtClean="0">
                <a:solidFill>
                  <a:schemeClr val="bg1"/>
                </a:solidFill>
                <a:latin typeface="Verdana"/>
              </a:rPr>
              <a:t> </a:t>
            </a:r>
            <a:endParaRPr lang="fr-FR" sz="2400" dirty="0">
              <a:solidFill>
                <a:schemeClr val="bg1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7316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9564" y="2566899"/>
            <a:ext cx="9345145" cy="2034598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3. RETHINKING THE PRINCIPLES </a:t>
            </a:r>
            <a:r>
              <a:rPr lang="en-US" sz="3000" dirty="0">
                <a:solidFill>
                  <a:schemeClr val="tx1"/>
                </a:solidFill>
              </a:rPr>
              <a:t>ON AID 	EFFECTIVENESS </a:t>
            </a:r>
            <a:endParaRPr lang="fr-FR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52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0004" y="504191"/>
            <a:ext cx="9619774" cy="1260475"/>
          </a:xfrm>
        </p:spPr>
        <p:txBody>
          <a:bodyPr>
            <a:normAutofit fontScale="90000"/>
          </a:bodyPr>
          <a:lstStyle/>
          <a:p>
            <a:r>
              <a:rPr lang="fr-FR" sz="2800" dirty="0" err="1" smtClean="0">
                <a:solidFill>
                  <a:schemeClr val="bg1"/>
                </a:solidFill>
              </a:rPr>
              <a:t>Linking</a:t>
            </a:r>
            <a:r>
              <a:rPr lang="fr-FR" sz="2800" dirty="0" smtClean="0">
                <a:solidFill>
                  <a:schemeClr val="bg1"/>
                </a:solidFill>
              </a:rPr>
              <a:t> AID </a:t>
            </a:r>
            <a:r>
              <a:rPr lang="fr-FR" sz="2800" dirty="0">
                <a:solidFill>
                  <a:schemeClr val="bg1"/>
                </a:solidFill>
              </a:rPr>
              <a:t>EFFECTIVENESS  </a:t>
            </a:r>
            <a:r>
              <a:rPr lang="fr-FR" sz="2800" dirty="0" err="1" smtClean="0">
                <a:solidFill>
                  <a:schemeClr val="bg1"/>
                </a:solidFill>
              </a:rPr>
              <a:t>with</a:t>
            </a:r>
            <a:r>
              <a:rPr lang="fr-FR" sz="2800" dirty="0" smtClean="0">
                <a:solidFill>
                  <a:schemeClr val="bg1"/>
                </a:solidFill>
              </a:rPr>
              <a:t> </a:t>
            </a:r>
            <a:r>
              <a:rPr lang="fr-FR" sz="2800" dirty="0" err="1" smtClean="0">
                <a:solidFill>
                  <a:schemeClr val="bg1"/>
                </a:solidFill>
              </a:rPr>
              <a:t>aid</a:t>
            </a:r>
            <a:r>
              <a:rPr lang="fr-FR" sz="2800" dirty="0" smtClean="0">
                <a:solidFill>
                  <a:schemeClr val="bg1"/>
                </a:solidFill>
              </a:rPr>
              <a:t> </a:t>
            </a:r>
            <a:r>
              <a:rPr lang="fr-FR" sz="2800" dirty="0" err="1" smtClean="0">
                <a:solidFill>
                  <a:schemeClr val="bg1"/>
                </a:solidFill>
              </a:rPr>
              <a:t>efficiency</a:t>
            </a:r>
            <a:r>
              <a:rPr lang="fr-FR" sz="2800" dirty="0" smtClean="0">
                <a:solidFill>
                  <a:schemeClr val="bg1"/>
                </a:solidFill>
              </a:rPr>
              <a:t> and impact</a:t>
            </a:r>
            <a:r>
              <a:rPr lang="fr-FR" sz="2800" dirty="0">
                <a:solidFill>
                  <a:schemeClr val="bg1"/>
                </a:solidFill>
              </a:rPr>
              <a:t/>
            </a:r>
            <a:br>
              <a:rPr lang="fr-FR" sz="2800" dirty="0">
                <a:solidFill>
                  <a:schemeClr val="bg1"/>
                </a:solidFill>
              </a:rPr>
            </a:b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4432" y="1764666"/>
            <a:ext cx="9619774" cy="580215"/>
          </a:xfrm>
        </p:spPr>
        <p:txBody>
          <a:bodyPr>
            <a:normAutofit/>
          </a:bodyPr>
          <a:lstStyle/>
          <a:p>
            <a:r>
              <a:rPr lang="fr-FR" dirty="0"/>
              <a:t> 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686832" y="1917066"/>
            <a:ext cx="9619774" cy="8556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>
            <a:lvl1pPr marL="0" indent="0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1pPr>
            <a:lvl2pPr marL="847334" indent="-32589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2pPr>
            <a:lvl3pPr marL="1303592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3pPr>
            <a:lvl4pPr marL="1825028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4pPr>
            <a:lvl5pPr marL="2346465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5pPr>
            <a:lvl6pPr marL="286790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686832" y="1661885"/>
            <a:ext cx="913714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 smtClean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Place </a:t>
            </a: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greater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emphasis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</a:t>
            </a: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results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evaluation</a:t>
            </a:r>
            <a:endParaRPr lang="fr-FR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Focus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impact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assessments (beneficiaries)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Foster inclusivity: involve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national and local authorities, parliament, civil society and the private sector in the conception and implementation of development strategies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Strengthen non-sovereign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approaches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ensure better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alignment to local contexts through democratic ownership</a:t>
            </a:r>
          </a:p>
          <a:p>
            <a:pPr marL="864337" lvl="1" indent="-34290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64337" lvl="1" indent="-34290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fr-FR" b="1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50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INCREASE AID EFFICIENCY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4432" y="1764666"/>
            <a:ext cx="9619774" cy="580215"/>
          </a:xfrm>
        </p:spPr>
        <p:txBody>
          <a:bodyPr>
            <a:normAutofit/>
          </a:bodyPr>
          <a:lstStyle/>
          <a:p>
            <a:r>
              <a:rPr lang="fr-FR" dirty="0"/>
              <a:t> 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686832" y="1917066"/>
            <a:ext cx="9619774" cy="8556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>
            <a:lvl1pPr marL="0" indent="0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1pPr>
            <a:lvl2pPr marL="847334" indent="-32589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2pPr>
            <a:lvl3pPr marL="1303592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3pPr>
            <a:lvl4pPr marL="1825028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4pPr>
            <a:lvl5pPr marL="2346465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5pPr>
            <a:lvl6pPr marL="286790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783036" y="1767872"/>
            <a:ext cx="952356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Enhance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coordination with other donors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maximize project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impacts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Determine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efficiency of the channels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instruments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used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(size, modalities) through measuring project management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costs </a:t>
            </a:r>
            <a:endParaRPr lang="en-US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Adapt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 policies and programs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local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context through adopting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most efficient tools and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taking into account lessons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learned from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evaluations</a:t>
            </a:r>
            <a:endParaRPr lang="fr-FR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Enhance coordination and phasing between short- and long-term projects </a:t>
            </a:r>
            <a:endParaRPr lang="en-US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64337" lvl="1" indent="-342900">
              <a:buFont typeface="Arial" panose="020B0604020202020204" pitchFamily="34" charset="0"/>
              <a:buChar char="•"/>
            </a:pPr>
            <a:endParaRPr lang="en-US" b="1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39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4. </a:t>
            </a:r>
            <a:r>
              <a:rPr lang="en-US" sz="3000" dirty="0">
                <a:solidFill>
                  <a:schemeClr val="tx1"/>
                </a:solidFill>
              </a:rPr>
              <a:t>FRANCE’S NEW APPROACH </a:t>
            </a:r>
            <a:r>
              <a:rPr lang="en-US" sz="3000" dirty="0" smtClean="0">
                <a:solidFill>
                  <a:schemeClr val="tx1"/>
                </a:solidFill>
              </a:rPr>
              <a:t>TO DEVELOPMENT COOPERATION </a:t>
            </a:r>
            <a:r>
              <a:rPr lang="en-US" sz="3000" dirty="0">
                <a:solidFill>
                  <a:schemeClr val="tx1"/>
                </a:solidFill>
              </a:rPr>
              <a:t/>
            </a:r>
            <a:br>
              <a:rPr lang="en-US" sz="3000" dirty="0">
                <a:solidFill>
                  <a:schemeClr val="tx1"/>
                </a:solidFill>
              </a:rPr>
            </a:br>
            <a:r>
              <a:rPr lang="en-US" sz="3000" dirty="0">
                <a:solidFill>
                  <a:schemeClr val="tx1"/>
                </a:solidFill>
              </a:rPr>
              <a:t> </a:t>
            </a:r>
            <a:br>
              <a:rPr lang="en-US" sz="3000" dirty="0">
                <a:solidFill>
                  <a:schemeClr val="tx1"/>
                </a:solidFill>
              </a:rPr>
            </a:br>
            <a:endParaRPr lang="fr-FR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4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4432" y="487448"/>
            <a:ext cx="9619774" cy="879813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en-US" sz="2800" b="1" cap="all" dirty="0">
                <a:ea typeface="+mj-ea"/>
                <a:cs typeface="+mj-cs"/>
              </a:rPr>
              <a:t>2018 </a:t>
            </a:r>
            <a:r>
              <a:rPr lang="en-US" sz="2800" b="1" cap="all" dirty="0" smtClean="0">
                <a:ea typeface="+mj-ea"/>
                <a:cs typeface="+mj-cs"/>
              </a:rPr>
              <a:t>INTERMINISTERIAL COMMITTEE </a:t>
            </a:r>
            <a:r>
              <a:rPr lang="en-US" sz="2800" b="1" cap="all" dirty="0">
                <a:ea typeface="+mj-ea"/>
                <a:cs typeface="+mj-cs"/>
              </a:rPr>
              <a:t>FOR INTERNATIONAL COOPERATION AND </a:t>
            </a:r>
            <a:r>
              <a:rPr lang="en-US" sz="2800" b="1" cap="all" dirty="0"/>
              <a:t>DEVELOPMENT (CICID)</a:t>
            </a:r>
            <a:endParaRPr lang="fr-FR" sz="2800" b="1" cap="all" dirty="0"/>
          </a:p>
          <a:p>
            <a:pPr>
              <a:spcBef>
                <a:spcPct val="0"/>
              </a:spcBef>
            </a:pPr>
            <a:endParaRPr lang="en-US" sz="2800" b="1" cap="all" dirty="0" smtClean="0"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en-US" sz="2800" b="1" cap="all" dirty="0">
              <a:ea typeface="+mj-ea"/>
              <a:cs typeface="+mj-cs"/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534432" y="545466"/>
            <a:ext cx="9619774" cy="155978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>
            <a:lvl1pPr marL="0" indent="0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1pPr>
            <a:lvl2pPr marL="847334" indent="-32589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2pPr>
            <a:lvl3pPr marL="1303592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3pPr>
            <a:lvl4pPr marL="1825028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4pPr>
            <a:lvl5pPr marL="2346465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5pPr>
            <a:lvl6pPr marL="286790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b="1" dirty="0"/>
          </a:p>
        </p:txBody>
      </p:sp>
      <p:sp>
        <p:nvSpPr>
          <p:cNvPr id="6" name="Rectangle 5"/>
          <p:cNvSpPr/>
          <p:nvPr/>
        </p:nvSpPr>
        <p:spPr>
          <a:xfrm>
            <a:off x="534431" y="2105247"/>
            <a:ext cx="9820851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fr-FR" b="1" dirty="0" smtClean="0">
              <a:solidFill>
                <a:schemeClr val="bg1"/>
              </a:solidFill>
            </a:endParaRPr>
          </a:p>
          <a:p>
            <a:pPr marL="342900" indent="-342900" algn="just">
              <a:buAutoNum type="arabicPeriod"/>
            </a:pP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Strenghten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political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leadership</a:t>
            </a:r>
            <a:r>
              <a:rPr lang="fr-FR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orientation</a:t>
            </a:r>
          </a:p>
          <a:p>
            <a:pPr marL="342900" indent="-342900" algn="just">
              <a:buAutoNum type="arabicPeriod"/>
            </a:pPr>
            <a:endParaRPr lang="fr-FR" sz="1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fr-FR" sz="18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Increase the bilateral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component of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to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target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priority 	countries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effectively,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strengthen the articulation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the multilateral component.</a:t>
            </a:r>
            <a:endParaRPr lang="fr-FR" sz="20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0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- Better concentration of ODA on </a:t>
            </a:r>
            <a:r>
              <a:rPr lang="fr-FR" sz="20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thematic</a:t>
            </a:r>
            <a:r>
              <a:rPr 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geographical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	priorities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decided at the political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level through </a:t>
            </a:r>
            <a:r>
              <a:rPr lang="en-US" sz="2000" b="1" i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Strategic 	Investment Plans for Development </a:t>
            </a:r>
          </a:p>
          <a:p>
            <a:pPr algn="just"/>
            <a:endParaRPr lang="en-US" sz="20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Better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articulation between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different tools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actors </a:t>
            </a:r>
          </a:p>
          <a:p>
            <a:endParaRPr lang="en-US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8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</a:t>
            </a:r>
          </a:p>
          <a:p>
            <a:endParaRPr lang="fr-FR" sz="1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39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4432" y="487448"/>
            <a:ext cx="9619774" cy="879813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en-US" sz="2800" b="1" cap="all" dirty="0">
                <a:ea typeface="+mj-ea"/>
                <a:cs typeface="+mj-cs"/>
              </a:rPr>
              <a:t>2018 </a:t>
            </a:r>
            <a:r>
              <a:rPr lang="en-US" sz="2800" b="1" cap="all" dirty="0" smtClean="0">
                <a:ea typeface="+mj-ea"/>
                <a:cs typeface="+mj-cs"/>
              </a:rPr>
              <a:t>INTERMINISTERIAL COMMITTEE </a:t>
            </a:r>
            <a:r>
              <a:rPr lang="en-US" sz="2800" b="1" cap="all" dirty="0">
                <a:ea typeface="+mj-ea"/>
                <a:cs typeface="+mj-cs"/>
              </a:rPr>
              <a:t>FOR INTERNATIONAL COOPERATION AND </a:t>
            </a:r>
            <a:r>
              <a:rPr lang="en-US" sz="2800" b="1" cap="all" dirty="0"/>
              <a:t>DEVELOPMENT (CICID)</a:t>
            </a:r>
            <a:endParaRPr lang="fr-FR" sz="2800" b="1" cap="all" dirty="0"/>
          </a:p>
          <a:p>
            <a:pPr>
              <a:spcBef>
                <a:spcPct val="0"/>
              </a:spcBef>
            </a:pPr>
            <a:endParaRPr lang="en-US" sz="2800" b="1" cap="all" dirty="0" smtClean="0"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en-US" sz="2800" b="1" cap="all" dirty="0">
              <a:ea typeface="+mj-ea"/>
              <a:cs typeface="+mj-cs"/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534432" y="545466"/>
            <a:ext cx="9619774" cy="155978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>
            <a:lvl1pPr marL="0" indent="0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1pPr>
            <a:lvl2pPr marL="847334" indent="-32589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2pPr>
            <a:lvl3pPr marL="1303592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3pPr>
            <a:lvl4pPr marL="1825028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4pPr>
            <a:lvl5pPr marL="2346465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5pPr>
            <a:lvl6pPr marL="286790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b="1" dirty="0"/>
          </a:p>
        </p:txBody>
      </p:sp>
      <p:sp>
        <p:nvSpPr>
          <p:cNvPr id="6" name="Rectangle 5"/>
          <p:cNvSpPr/>
          <p:nvPr/>
        </p:nvSpPr>
        <p:spPr>
          <a:xfrm>
            <a:off x="665060" y="2274816"/>
            <a:ext cx="948914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	</a:t>
            </a: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Increase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aid efficiency through a </a:t>
            </a: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cost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observatory</a:t>
            </a:r>
            <a:endParaRPr lang="fr-FR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	Adopt an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ambitious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evaluation policy </a:t>
            </a:r>
          </a:p>
          <a:p>
            <a:pPr algn="just"/>
            <a:endParaRPr lang="en-US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Increase accountability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project results and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build on 	lessons learned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evaluations </a:t>
            </a:r>
          </a:p>
          <a:p>
            <a:pPr algn="just"/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Assess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impact of development projects on the most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vulnerable populations</a:t>
            </a:r>
          </a:p>
          <a:p>
            <a:pPr algn="just"/>
            <a:endParaRPr lang="en-US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	Strengthen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role of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NGOs,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local authorities and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non-	State actors</a:t>
            </a:r>
          </a:p>
          <a:p>
            <a:endParaRPr lang="en-US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fr-FR" sz="1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35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95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606359" y="1893003"/>
            <a:ext cx="99305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fr-FR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France’s performance in implementing the Busan Principles: focus on predictability, transparency and alignment</a:t>
            </a:r>
          </a:p>
          <a:p>
            <a:r>
              <a:rPr lang="fr-FR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fr-FR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 Rethinking the principles on aid effectiveness  </a:t>
            </a:r>
          </a:p>
          <a:p>
            <a:r>
              <a:rPr lang="fr-FR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fr-FR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	France’s new approach to development cooperation</a:t>
            </a:r>
          </a:p>
          <a:p>
            <a:r>
              <a:rPr lang="fr-FR" sz="2400" b="1" cap="all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fr-FR" sz="2400" b="1" cap="all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07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9565" y="2194760"/>
            <a:ext cx="9085342" cy="2281548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1.</a:t>
            </a:r>
            <a:r>
              <a:rPr lang="fr-FR" sz="4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France’s performance in implementing the </a:t>
            </a:r>
            <a:r>
              <a:rPr lang="en-US" sz="4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Busan Principles 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0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2016 Busan monitoring report</a:t>
            </a:r>
            <a:endParaRPr lang="fr-FR" sz="2800" dirty="0">
              <a:solidFill>
                <a:schemeClr val="bg1"/>
              </a:solidFill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8656050"/>
              </p:ext>
            </p:extLst>
          </p:nvPr>
        </p:nvGraphicFramePr>
        <p:xfrm>
          <a:off x="747251" y="1484682"/>
          <a:ext cx="9131095" cy="5275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345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1. MEDIUM-TERM PREDIctability</a:t>
            </a:r>
            <a:endParaRPr lang="fr-FR" sz="2800" dirty="0"/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5863018"/>
              </p:ext>
            </p:extLst>
          </p:nvPr>
        </p:nvGraphicFramePr>
        <p:xfrm>
          <a:off x="956930" y="1499899"/>
          <a:ext cx="837845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409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2. </a:t>
            </a:r>
            <a:r>
              <a:rPr lang="fr-FR" sz="2800" dirty="0" err="1" smtClean="0">
                <a:solidFill>
                  <a:schemeClr val="bg1"/>
                </a:solidFill>
              </a:rPr>
              <a:t>TRANSPARENCy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4432" y="1764666"/>
            <a:ext cx="9619774" cy="580215"/>
          </a:xfrm>
        </p:spPr>
        <p:txBody>
          <a:bodyPr>
            <a:normAutofit/>
          </a:bodyPr>
          <a:lstStyle/>
          <a:p>
            <a:r>
              <a:rPr lang="fr-FR" dirty="0"/>
              <a:t> 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686832" y="1917066"/>
            <a:ext cx="9619774" cy="8556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>
            <a:lvl1pPr marL="0" indent="0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1pPr>
            <a:lvl2pPr marL="847334" indent="-32589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2pPr>
            <a:lvl3pPr marL="1303592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3pPr>
            <a:lvl4pPr marL="1825028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4pPr>
            <a:lvl5pPr marL="2346465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5pPr>
            <a:lvl6pPr marL="286790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534431" y="2049674"/>
            <a:ext cx="9262711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France is committed to increase its aid transparency.</a:t>
            </a:r>
          </a:p>
          <a:p>
            <a:pPr algn="just"/>
            <a:endParaRPr lang="en-US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improvements needs to be made if we look at the PWYF Index: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US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64337" lvl="1" indent="-342900" algn="just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2012 : 62/72 (</a:t>
            </a:r>
            <a:r>
              <a:rPr lang="en-US" b="1" i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very poor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864337" lvl="1" indent="-342900" algn="just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2013 : 52/67 (</a:t>
            </a:r>
            <a:r>
              <a:rPr lang="en-US" b="1" i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very poor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864337" lvl="1" indent="-342900" algn="just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 : 28/68 (</a:t>
            </a:r>
            <a:r>
              <a:rPr lang="en-US" b="1" i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fair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year of the launch of the ministry’s website on aid transparency (focusing of the 16 ex poor priority countries) </a:t>
            </a:r>
          </a:p>
          <a:p>
            <a:pPr marL="864337" lvl="1" indent="-342900" algn="just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2016 : 36/46 (poor)</a:t>
            </a:r>
          </a:p>
          <a:p>
            <a:pPr marL="864337" lvl="1" indent="-342900">
              <a:buFont typeface="Wingdings" panose="05000000000000000000" pitchFamily="2" charset="2"/>
              <a:buChar char="§"/>
            </a:pPr>
            <a:endParaRPr lang="en-US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2"/>
            <a:endParaRPr lang="fr-FR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64337" lvl="1" indent="-342900">
              <a:buFont typeface="Wingdings" panose="05000000000000000000" pitchFamily="2" charset="2"/>
              <a:buChar char="§"/>
            </a:pPr>
            <a:endParaRPr lang="fr-FR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58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>
                <a:solidFill>
                  <a:prstClr val="white"/>
                </a:solidFill>
              </a:rPr>
              <a:t>2. </a:t>
            </a:r>
            <a:r>
              <a:rPr lang="fr-FR" sz="2800" dirty="0" err="1">
                <a:solidFill>
                  <a:prstClr val="white"/>
                </a:solidFill>
              </a:rPr>
              <a:t>TRANSPARENCy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4432" y="1546707"/>
            <a:ext cx="9619774" cy="5276094"/>
          </a:xfrm>
        </p:spPr>
        <p:txBody>
          <a:bodyPr>
            <a:normAutofit lnSpcReduction="10000"/>
          </a:bodyPr>
          <a:lstStyle/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fr-FR" sz="2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Willingness</a:t>
            </a:r>
            <a:r>
              <a:rPr lang="fr-FR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</a:t>
            </a:r>
            <a:r>
              <a:rPr lang="fr-FR" sz="2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increase</a:t>
            </a:r>
            <a:r>
              <a:rPr lang="fr-FR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our</a:t>
            </a:r>
            <a:r>
              <a:rPr lang="fr-FR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aid</a:t>
            </a:r>
            <a:r>
              <a:rPr lang="fr-FR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transparency</a:t>
            </a:r>
            <a:r>
              <a:rPr lang="fr-FR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through</a:t>
            </a:r>
            <a:r>
              <a:rPr lang="fr-FR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 </a:t>
            </a:r>
            <a:r>
              <a:rPr lang="fr-FR" sz="21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decisions</a:t>
            </a:r>
            <a:r>
              <a:rPr lang="fr-FR" sz="21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endParaRPr lang="fr-FR" sz="2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90234" lvl="1" indent="-342900" algn="just">
              <a:buFont typeface="Arial" panose="020B0604020202020204" pitchFamily="34" charset="0"/>
              <a:buChar char="•"/>
            </a:pPr>
            <a:r>
              <a:rPr lang="en-US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Accession to IATI since </a:t>
            </a:r>
            <a:r>
              <a:rPr lang="en-US" sz="21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December </a:t>
            </a:r>
            <a:r>
              <a:rPr lang="en-US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2016 through the </a:t>
            </a:r>
            <a:r>
              <a:rPr lang="en-US" sz="2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Agence</a:t>
            </a:r>
            <a:r>
              <a:rPr lang="en-US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Francaise</a:t>
            </a:r>
            <a:r>
              <a:rPr lang="en-US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Développement</a:t>
            </a:r>
          </a:p>
          <a:p>
            <a:pPr marL="1190234" lvl="1" indent="-342900" algn="just">
              <a:buFont typeface="Arial" panose="020B0604020202020204" pitchFamily="34" charset="0"/>
              <a:buChar char="•"/>
            </a:pPr>
            <a:endParaRPr lang="en-US" sz="2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90234" lvl="1" indent="-342900" algn="just">
              <a:buFont typeface="Arial" panose="020B0604020202020204" pitchFamily="34" charset="0"/>
              <a:buChar char="•"/>
            </a:pPr>
            <a:r>
              <a:rPr lang="en-US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Launch of a unique website where the Ministry </a:t>
            </a:r>
            <a:r>
              <a:rPr lang="en-US" sz="21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Europe </a:t>
            </a:r>
            <a:r>
              <a:rPr lang="en-US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sz="21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Foreign </a:t>
            </a:r>
            <a:r>
              <a:rPr lang="en-US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Affairs and AFD are reporting </a:t>
            </a:r>
            <a:r>
              <a:rPr lang="en-US" sz="21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their </a:t>
            </a:r>
            <a:r>
              <a:rPr lang="en-US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 </a:t>
            </a:r>
            <a:r>
              <a:rPr lang="en-US" sz="21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projects</a:t>
            </a:r>
          </a:p>
          <a:p>
            <a:pPr lvl="1" indent="0" algn="just">
              <a:buNone/>
            </a:pPr>
            <a:endParaRPr lang="en-US" sz="2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en-US" sz="2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However, it is important to recall the complementary between IATI/PWYF standards and the OECD standards regarding aid transparency (with the OECD-DAC </a:t>
            </a:r>
            <a:r>
              <a:rPr lang="en-US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Creditor Reporting </a:t>
            </a:r>
            <a:r>
              <a:rPr lang="en-US" sz="21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System –CRS-  </a:t>
            </a:r>
            <a:r>
              <a:rPr lang="en-US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sz="21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Forward </a:t>
            </a:r>
            <a:r>
              <a:rPr lang="en-US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Spending </a:t>
            </a:r>
            <a:r>
              <a:rPr lang="en-US" sz="21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Survey – FSS)</a:t>
            </a:r>
            <a:endParaRPr lang="en-US" sz="2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3913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772174" cy="1260475"/>
          </a:xfrm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3. ALIGNMENT and use of country systems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4432" y="1764666"/>
            <a:ext cx="9619774" cy="580215"/>
          </a:xfrm>
        </p:spPr>
        <p:txBody>
          <a:bodyPr>
            <a:normAutofit/>
          </a:bodyPr>
          <a:lstStyle/>
          <a:p>
            <a:r>
              <a:rPr lang="fr-FR" dirty="0"/>
              <a:t> 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686832" y="1917066"/>
            <a:ext cx="9619774" cy="8556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>
            <a:lvl1pPr marL="0" indent="0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1pPr>
            <a:lvl2pPr marL="847334" indent="-32589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2pPr>
            <a:lvl3pPr marL="1303592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3pPr>
            <a:lvl4pPr marL="1825028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4pPr>
            <a:lvl5pPr marL="2346465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5pPr>
            <a:lvl6pPr marL="286790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b="1" dirty="0"/>
          </a:p>
        </p:txBody>
      </p:sp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8894062"/>
              </p:ext>
            </p:extLst>
          </p:nvPr>
        </p:nvGraphicFramePr>
        <p:xfrm>
          <a:off x="1033153" y="1562474"/>
          <a:ext cx="7944592" cy="5016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9057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772174" cy="1260475"/>
          </a:xfrm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3. ALIGNMENT and use of country systems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4432" y="1764666"/>
            <a:ext cx="9619774" cy="580215"/>
          </a:xfrm>
        </p:spPr>
        <p:txBody>
          <a:bodyPr>
            <a:normAutofit/>
          </a:bodyPr>
          <a:lstStyle/>
          <a:p>
            <a:r>
              <a:rPr lang="fr-FR" dirty="0"/>
              <a:t> 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686832" y="1917066"/>
            <a:ext cx="9619774" cy="8556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>
            <a:lvl1pPr marL="0" indent="0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1pPr>
            <a:lvl2pPr marL="847334" indent="-32589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2pPr>
            <a:lvl3pPr marL="1303592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3pPr>
            <a:lvl4pPr marL="1825028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4pPr>
            <a:lvl5pPr marL="2346465" indent="-260718" algn="l" defTabSz="521437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5pPr>
            <a:lvl6pPr marL="286790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b="1" dirty="0"/>
          </a:p>
        </p:txBody>
      </p:sp>
      <p:sp>
        <p:nvSpPr>
          <p:cNvPr id="6" name="Rectangle 5"/>
          <p:cNvSpPr/>
          <p:nvPr/>
        </p:nvSpPr>
        <p:spPr>
          <a:xfrm>
            <a:off x="686829" y="1563340"/>
            <a:ext cx="93077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Alignment with partners’ strategies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64337" lvl="1" indent="-342900" algn="just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lang="fr-FR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Partnership Framework 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Documents, AFD country strategies, </a:t>
            </a:r>
            <a:r>
              <a:rPr lang="fr-FR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 Joint 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Programming Documents  </a:t>
            </a:r>
            <a:endParaRPr lang="fr-FR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of strenghtened country systems </a:t>
            </a:r>
          </a:p>
          <a:p>
            <a:pPr algn="just"/>
            <a:endParaRPr lang="fr-FR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64337" lvl="1" indent="-342900" algn="just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29 </a:t>
            </a:r>
            <a:r>
              <a:rPr lang="fr-FR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 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AFD-</a:t>
            </a: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contracts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were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awarded to companies from beneficiary countries (2016)</a:t>
            </a:r>
          </a:p>
          <a:p>
            <a:pPr marL="864337" lvl="1" indent="-342900" algn="just">
              <a:buFont typeface="Arial" panose="020B0604020202020204" pitchFamily="34" charset="0"/>
              <a:buChar char="•"/>
            </a:pPr>
            <a:endParaRPr lang="fr-FR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64337" lvl="1" indent="-342900" algn="just">
              <a:buFont typeface="Arial" panose="020B0604020202020204" pitchFamily="34" charset="0"/>
              <a:buChar char="•"/>
            </a:pPr>
            <a:r>
              <a:rPr lang="fr-FR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AFD’s</a:t>
            </a:r>
            <a:r>
              <a:rPr lang="fr-FR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procurement</a:t>
            </a:r>
            <a:r>
              <a:rPr lang="fr-FR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principles </a:t>
            </a: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systematically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rely</a:t>
            </a:r>
            <a:r>
              <a:rPr lang="fr-FR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the </a:t>
            </a:r>
            <a:r>
              <a:rPr lang="fr-FR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beneficiaries</a:t>
            </a:r>
            <a:r>
              <a:rPr lang="fr-FR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 </a:t>
            </a:r>
            <a:r>
              <a:rPr lang="fr-FR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laws</a:t>
            </a:r>
            <a:r>
              <a:rPr lang="fr-FR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FR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regulations</a:t>
            </a:r>
            <a:r>
              <a:rPr lang="fr-FR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the use of local </a:t>
            </a:r>
            <a:r>
              <a:rPr lang="fr-FR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</a:t>
            </a:r>
            <a:r>
              <a:rPr lang="fr-FR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management</a:t>
            </a:r>
          </a:p>
          <a:p>
            <a:pPr marL="864337" lvl="1" indent="-342900">
              <a:buFont typeface="Arial" panose="020B0604020202020204" pitchFamily="34" charset="0"/>
              <a:buChar char="•"/>
            </a:pPr>
            <a:endParaRPr lang="fr-FR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79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EDI">
  <a:themeElements>
    <a:clrScheme name="MAEDI">
      <a:dk1>
        <a:srgbClr val="1B1C4C"/>
      </a:dk1>
      <a:lt1>
        <a:sysClr val="window" lastClr="FFFFFF"/>
      </a:lt1>
      <a:dk2>
        <a:srgbClr val="2D409A"/>
      </a:dk2>
      <a:lt2>
        <a:srgbClr val="F0EDE9"/>
      </a:lt2>
      <a:accent1>
        <a:srgbClr val="FEBF48"/>
      </a:accent1>
      <a:accent2>
        <a:srgbClr val="B1802C"/>
      </a:accent2>
      <a:accent3>
        <a:srgbClr val="E8364C"/>
      </a:accent3>
      <a:accent4>
        <a:srgbClr val="9C1C27"/>
      </a:accent4>
      <a:accent5>
        <a:srgbClr val="10AE5E"/>
      </a:accent5>
      <a:accent6>
        <a:srgbClr val="066233"/>
      </a:accent6>
      <a:hlink>
        <a:srgbClr val="4C4C4D"/>
      </a:hlink>
      <a:folHlink>
        <a:srgbClr val="00ABE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2589</TotalTime>
  <Words>498</Words>
  <Application>Microsoft Office PowerPoint</Application>
  <PresentationFormat>Personnalisé</PresentationFormat>
  <Paragraphs>104</Paragraphs>
  <Slides>16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MAEDI</vt:lpstr>
      <vt:lpstr>Making sense of the aid effectiveness agenda</vt:lpstr>
      <vt:lpstr>Présentation PowerPoint</vt:lpstr>
      <vt:lpstr>1. France’s performance in implementing the Busan Principles </vt:lpstr>
      <vt:lpstr>2016 Busan monitoring report</vt:lpstr>
      <vt:lpstr>1. MEDIUM-TERM PREDIctability</vt:lpstr>
      <vt:lpstr>2. TRANSPARENCy</vt:lpstr>
      <vt:lpstr>2. TRANSPARENCy</vt:lpstr>
      <vt:lpstr>3. ALIGNMENT and use of country systems</vt:lpstr>
      <vt:lpstr>3. ALIGNMENT and use of country systems</vt:lpstr>
      <vt:lpstr>3. RETHINKING THE PRINCIPLES ON AID  EFFECTIVENESS </vt:lpstr>
      <vt:lpstr>Linking AID EFFECTIVENESS  with aid efficiency and impact </vt:lpstr>
      <vt:lpstr>INCREASE AID EFFICIENCY</vt:lpstr>
      <vt:lpstr>4. FRANCE’S NEW APPROACH TO DEVELOPMENT COOPERATION    </vt:lpstr>
      <vt:lpstr>Présentation PowerPoint</vt:lpstr>
      <vt:lpstr>Présentation PowerPoint</vt:lpstr>
      <vt:lpstr>Présentation PowerPoint</vt:lpstr>
    </vt:vector>
  </TitlesOfParts>
  <Company>ministère des affaires étrangères et européennes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graphismedcp graphismedcp</dc:creator>
  <cp:lastModifiedBy>PETIT JEREMIE</cp:lastModifiedBy>
  <cp:revision>99</cp:revision>
  <dcterms:created xsi:type="dcterms:W3CDTF">2015-09-30T10:18:55Z</dcterms:created>
  <dcterms:modified xsi:type="dcterms:W3CDTF">2018-03-02T13:05:39Z</dcterms:modified>
</cp:coreProperties>
</file>